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71" r:id="rId4"/>
    <p:sldId id="272" r:id="rId5"/>
    <p:sldId id="277" r:id="rId6"/>
    <p:sldId id="282" r:id="rId7"/>
    <p:sldId id="274" r:id="rId8"/>
    <p:sldId id="283" r:id="rId9"/>
    <p:sldId id="273" r:id="rId10"/>
    <p:sldId id="281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ontserrat" panose="00000500000000000000" pitchFamily="2" charset="-52"/>
      <p:regular r:id="rId17"/>
      <p:bold r:id="rId18"/>
      <p:italic r:id="rId19"/>
      <p:boldItalic r:id="rId20"/>
    </p:embeddedFont>
    <p:embeddedFont>
      <p:font typeface="Montserrat ExtraBold" panose="00000900000000000000" pitchFamily="2" charset="-52"/>
      <p:bold r:id="rId21"/>
      <p:boldItalic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04792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09585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14377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219170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523962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828754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133547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438339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8" userDrawn="1">
          <p15:clr>
            <a:srgbClr val="A4A3A4"/>
          </p15:clr>
        </p15:guide>
        <p15:guide id="2" pos="704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416" userDrawn="1">
          <p15:clr>
            <a:srgbClr val="A4A3A4"/>
          </p15:clr>
        </p15:guide>
        <p15:guide id="5" pos="6976" userDrawn="1">
          <p15:clr>
            <a:srgbClr val="A4A3A4"/>
          </p15:clr>
        </p15:guide>
        <p15:guide id="6" pos="7264" userDrawn="1">
          <p15:clr>
            <a:srgbClr val="A4A3A4"/>
          </p15:clr>
        </p15:guide>
        <p15:guide id="8" orient="horz" pos="432" userDrawn="1">
          <p15:clr>
            <a:srgbClr val="A4A3A4"/>
          </p15:clr>
        </p15:guide>
        <p15:guide id="9" orient="horz" pos="4048" userDrawn="1">
          <p15:clr>
            <a:srgbClr val="A4A3A4"/>
          </p15:clr>
        </p15:guide>
        <p15:guide id="10" orient="horz" pos="816" userDrawn="1">
          <p15:clr>
            <a:srgbClr val="A4A3A4"/>
          </p15:clr>
        </p15:guide>
        <p15:guide id="11" orient="horz" pos="3936" userDrawn="1">
          <p15:clr>
            <a:srgbClr val="A4A3A4"/>
          </p15:clr>
        </p15:guide>
        <p15:guide id="12" pos="4464" userDrawn="1">
          <p15:clr>
            <a:srgbClr val="A4A3A4"/>
          </p15:clr>
        </p15:guide>
        <p15:guide id="1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423A"/>
    <a:srgbClr val="0064BE"/>
    <a:srgbClr val="0023A5"/>
    <a:srgbClr val="008C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4" autoAdjust="0"/>
    <p:restoredTop sz="94622" autoAdjust="0"/>
  </p:normalViewPr>
  <p:slideViewPr>
    <p:cSldViewPr>
      <p:cViewPr>
        <p:scale>
          <a:sx n="66" d="100"/>
          <a:sy n="66" d="100"/>
        </p:scale>
        <p:origin x="96" y="288"/>
      </p:cViewPr>
      <p:guideLst>
        <p:guide orient="horz" pos="1488"/>
        <p:guide pos="704"/>
        <p:guide pos="3840"/>
        <p:guide pos="416"/>
        <p:guide pos="6976"/>
        <p:guide pos="7264"/>
        <p:guide orient="horz" pos="432"/>
        <p:guide orient="horz" pos="4048"/>
        <p:guide orient="horz" pos="816"/>
        <p:guide orient="horz" pos="3936"/>
        <p:guide pos="4464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42DC5-49CF-4AF2-BED6-488165BDEE73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CA032-CFCA-489B-8B01-20C098A8EF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417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04792" algn="l" defTabSz="60958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09585" algn="l" defTabSz="60958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14377" algn="l" defTabSz="60958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19170" algn="l" defTabSz="60958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523962" algn="l" defTabSz="60958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28754" algn="l" defTabSz="60958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33547" algn="l" defTabSz="60958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38339" algn="l" defTabSz="60958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7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39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D7956-745C-4F0D-A7C7-D02399628535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D52D-1F33-4E0F-93D7-6398AD5A8F3C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3" y="2937933"/>
            <a:ext cx="5181600" cy="908051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3" y="1937810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79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585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37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17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396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754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54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339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4E98-71C8-4EBA-A765-CD97CA8DF7C9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0C58-A8ED-4DB3-953E-AF3EF2274F4C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792" indent="0">
              <a:buNone/>
              <a:defRPr sz="1333" b="1"/>
            </a:lvl2pPr>
            <a:lvl3pPr marL="609585" indent="0">
              <a:buNone/>
              <a:defRPr sz="1200" b="1"/>
            </a:lvl3pPr>
            <a:lvl4pPr marL="914377" indent="0">
              <a:buNone/>
              <a:defRPr sz="1067" b="1"/>
            </a:lvl4pPr>
            <a:lvl5pPr marL="1219170" indent="0">
              <a:buNone/>
              <a:defRPr sz="1067" b="1"/>
            </a:lvl5pPr>
            <a:lvl6pPr marL="1523962" indent="0">
              <a:buNone/>
              <a:defRPr sz="1067" b="1"/>
            </a:lvl6pPr>
            <a:lvl7pPr marL="1828754" indent="0">
              <a:buNone/>
              <a:defRPr sz="1067" b="1"/>
            </a:lvl7pPr>
            <a:lvl8pPr marL="2133547" indent="0">
              <a:buNone/>
              <a:defRPr sz="1067" b="1"/>
            </a:lvl8pPr>
            <a:lvl9pPr marL="2438339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792" indent="0">
              <a:buNone/>
              <a:defRPr sz="1333" b="1"/>
            </a:lvl2pPr>
            <a:lvl3pPr marL="609585" indent="0">
              <a:buNone/>
              <a:defRPr sz="1200" b="1"/>
            </a:lvl3pPr>
            <a:lvl4pPr marL="914377" indent="0">
              <a:buNone/>
              <a:defRPr sz="1067" b="1"/>
            </a:lvl4pPr>
            <a:lvl5pPr marL="1219170" indent="0">
              <a:buNone/>
              <a:defRPr sz="1067" b="1"/>
            </a:lvl5pPr>
            <a:lvl6pPr marL="1523962" indent="0">
              <a:buNone/>
              <a:defRPr sz="1067" b="1"/>
            </a:lvl6pPr>
            <a:lvl7pPr marL="1828754" indent="0">
              <a:buNone/>
              <a:defRPr sz="1067" b="1"/>
            </a:lvl7pPr>
            <a:lvl8pPr marL="2133547" indent="0">
              <a:buNone/>
              <a:defRPr sz="1067" b="1"/>
            </a:lvl8pPr>
            <a:lvl9pPr marL="2438339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9951-7E16-4B4C-8FC3-09174F87E197}" type="datetime1">
              <a:rPr lang="en-US" smtClean="0"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9713-E02A-4040-9065-664C71D0AFE4}" type="datetime1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CFB5-4C88-4163-9689-FB6364E25818}" type="datetime1">
              <a:rPr lang="en-US" smtClean="0"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182034"/>
            <a:ext cx="2005543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8" y="182034"/>
            <a:ext cx="3407833" cy="3902076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1" y="956733"/>
            <a:ext cx="2005543" cy="3127376"/>
          </a:xfrm>
        </p:spPr>
        <p:txBody>
          <a:bodyPr/>
          <a:lstStyle>
            <a:lvl1pPr marL="0" indent="0">
              <a:buNone/>
              <a:defRPr sz="933"/>
            </a:lvl1pPr>
            <a:lvl2pPr marL="304792" indent="0">
              <a:buNone/>
              <a:defRPr sz="800"/>
            </a:lvl2pPr>
            <a:lvl3pPr marL="609585" indent="0">
              <a:buNone/>
              <a:defRPr sz="667"/>
            </a:lvl3pPr>
            <a:lvl4pPr marL="914377" indent="0">
              <a:buNone/>
              <a:defRPr sz="600"/>
            </a:lvl4pPr>
            <a:lvl5pPr marL="1219170" indent="0">
              <a:buNone/>
              <a:defRPr sz="600"/>
            </a:lvl5pPr>
            <a:lvl6pPr marL="1523962" indent="0">
              <a:buNone/>
              <a:defRPr sz="600"/>
            </a:lvl6pPr>
            <a:lvl7pPr marL="1828754" indent="0">
              <a:buNone/>
              <a:defRPr sz="600"/>
            </a:lvl7pPr>
            <a:lvl8pPr marL="2133547" indent="0">
              <a:buNone/>
              <a:defRPr sz="600"/>
            </a:lvl8pPr>
            <a:lvl9pPr marL="2438339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CBE0-5676-4458-8E91-ECC2E89DE605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1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792" indent="0">
              <a:buNone/>
              <a:defRPr sz="1867"/>
            </a:lvl2pPr>
            <a:lvl3pPr marL="609585" indent="0">
              <a:buNone/>
              <a:defRPr sz="1600"/>
            </a:lvl3pPr>
            <a:lvl4pPr marL="914377" indent="0">
              <a:buNone/>
              <a:defRPr sz="1333"/>
            </a:lvl4pPr>
            <a:lvl5pPr marL="1219170" indent="0">
              <a:buNone/>
              <a:defRPr sz="1333"/>
            </a:lvl5pPr>
            <a:lvl6pPr marL="1523962" indent="0">
              <a:buNone/>
              <a:defRPr sz="1333"/>
            </a:lvl6pPr>
            <a:lvl7pPr marL="1828754" indent="0">
              <a:buNone/>
              <a:defRPr sz="1333"/>
            </a:lvl7pPr>
            <a:lvl8pPr marL="2133547" indent="0">
              <a:buNone/>
              <a:defRPr sz="1333"/>
            </a:lvl8pPr>
            <a:lvl9pPr marL="2438339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6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792" indent="0">
              <a:buNone/>
              <a:defRPr sz="800"/>
            </a:lvl2pPr>
            <a:lvl3pPr marL="609585" indent="0">
              <a:buNone/>
              <a:defRPr sz="667"/>
            </a:lvl3pPr>
            <a:lvl4pPr marL="914377" indent="0">
              <a:buNone/>
              <a:defRPr sz="600"/>
            </a:lvl4pPr>
            <a:lvl5pPr marL="1219170" indent="0">
              <a:buNone/>
              <a:defRPr sz="600"/>
            </a:lvl5pPr>
            <a:lvl6pPr marL="1523962" indent="0">
              <a:buNone/>
              <a:defRPr sz="600"/>
            </a:lvl6pPr>
            <a:lvl7pPr marL="1828754" indent="0">
              <a:buNone/>
              <a:defRPr sz="600"/>
            </a:lvl7pPr>
            <a:lvl8pPr marL="2133547" indent="0">
              <a:buNone/>
              <a:defRPr sz="600"/>
            </a:lvl8pPr>
            <a:lvl9pPr marL="2438339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E62E-06CE-4EB3-AA6B-63C43065D92F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6F9B2-91D0-474A-9EE0-EC66216A4F09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3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3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1E0AD-366B-413D-BEAB-29846F69DD7B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C6920-BF22-45DE-B03B-B329531AAC47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609585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609585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288" indent="-190495" algn="l" defTabSz="609585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1981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773" indent="-152396" algn="l" defTabSz="609585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-152396" algn="l" defTabSz="609585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358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150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5943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735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792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85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77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170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3962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754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547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339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9" r="8259"/>
          <a:stretch/>
        </p:blipFill>
        <p:spPr>
          <a:xfrm>
            <a:off x="3578590" y="0"/>
            <a:ext cx="8621535" cy="6858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" y="0"/>
            <a:ext cx="12191999" cy="68580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145674" y="5338243"/>
            <a:ext cx="4950326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800" dirty="0" err="1">
                <a:solidFill>
                  <a:schemeClr val="bg1"/>
                </a:solidFill>
                <a:latin typeface="Montserrat" panose="00000500000000000000" pitchFamily="2" charset="-52"/>
                <a:ea typeface="Montserrat Medium Italics"/>
                <a:cs typeface="Montserrat Medium Italics"/>
                <a:sym typeface="Montserrat Medium Italics"/>
              </a:rPr>
              <a:t>Автор</a:t>
            </a: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  <a:ea typeface="Montserrat Medium Italics"/>
                <a:cs typeface="Montserrat Medium Italics"/>
                <a:sym typeface="Montserrat Medium Italics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Montserrat" panose="00000500000000000000" pitchFamily="2" charset="-52"/>
                <a:ea typeface="Montserrat Medium Italics"/>
                <a:cs typeface="Montserrat Medium Italics"/>
                <a:sym typeface="Montserrat Medium Italics"/>
              </a:rPr>
              <a:t>Зюбан</a:t>
            </a: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  <a:ea typeface="Montserrat Medium Italics"/>
                <a:cs typeface="Montserrat Medium Italics"/>
                <a:sym typeface="Montserrat Medium Italics"/>
              </a:rPr>
              <a:t> Е.В.</a:t>
            </a:r>
            <a:r>
              <a:rPr lang="en-US" sz="1800" dirty="0">
                <a:solidFill>
                  <a:schemeClr val="bg1"/>
                </a:solidFill>
                <a:latin typeface="Montserrat" panose="00000500000000000000" pitchFamily="2" charset="-52"/>
                <a:ea typeface="Montserrat Medium Italics"/>
                <a:cs typeface="Montserrat Medium Italics"/>
                <a:sym typeface="Montserrat Medium Italics"/>
              </a:rPr>
              <a:t> 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17600" y="946632"/>
            <a:ext cx="5816599" cy="110799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Montserrat ExtraBold" pitchFamily="2" charset="-52"/>
                <a:ea typeface="+mj-ea"/>
                <a:cs typeface="+mj-cs"/>
              </a:defRPr>
            </a:lvl1pPr>
          </a:lstStyle>
          <a:p>
            <a:r>
              <a:rPr lang="ru-RU" sz="3600" dirty="0">
                <a:sym typeface="Montserrat Heavy"/>
              </a:rPr>
              <a:t>ИИ-Интенсив </a:t>
            </a:r>
            <a:endParaRPr lang="en-US" sz="3600" dirty="0">
              <a:sym typeface="Montserrat Heavy"/>
            </a:endParaRPr>
          </a:p>
          <a:p>
            <a:r>
              <a:rPr lang="ru-RU" sz="3600" dirty="0">
                <a:sym typeface="Montserrat Heavy"/>
              </a:rPr>
              <a:t>(ППС </a:t>
            </a:r>
            <a:r>
              <a:rPr lang="ru-RU" sz="3600" dirty="0" err="1">
                <a:sym typeface="Montserrat Heavy"/>
              </a:rPr>
              <a:t>ТюмГУ</a:t>
            </a:r>
            <a:r>
              <a:rPr lang="ru-RU" sz="3600" dirty="0">
                <a:sym typeface="Montserrat Heavy"/>
              </a:rPr>
              <a:t>) II этап</a:t>
            </a:r>
            <a:endParaRPr lang="en-US" sz="3600" dirty="0">
              <a:sym typeface="Montserrat Heavy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0109200" y="6248400"/>
            <a:ext cx="1422400" cy="243417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bg1"/>
                </a:solidFill>
              </a:rPr>
              <a:pPr/>
              <a:t>1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21" name="TextBox 10"/>
          <p:cNvSpPr txBox="1"/>
          <p:nvPr/>
        </p:nvSpPr>
        <p:spPr>
          <a:xfrm>
            <a:off x="1145674" y="2492970"/>
            <a:ext cx="5636126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  <a:ea typeface="Montserrat Medium Italics"/>
                <a:cs typeface="Montserrat Medium Italics"/>
                <a:sym typeface="Montserrat Medium Italics"/>
              </a:rPr>
              <a:t>Эксперимент: </a:t>
            </a:r>
          </a:p>
          <a:p>
            <a:pPr>
              <a:spcBef>
                <a:spcPct val="0"/>
              </a:spcBef>
            </a:pP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  <a:ea typeface="Montserrat Medium Italics"/>
                <a:cs typeface="Montserrat Medium Italics"/>
                <a:sym typeface="Montserrat Medium Italics"/>
              </a:rPr>
              <a:t>«Наставник-человек </a:t>
            </a:r>
            <a:r>
              <a:rPr lang="ru-RU" sz="2400" dirty="0" err="1">
                <a:solidFill>
                  <a:schemeClr val="bg1"/>
                </a:solidFill>
                <a:latin typeface="Montserrat ExtraBold" panose="00000900000000000000" pitchFamily="2" charset="-52"/>
                <a:ea typeface="Montserrat Medium Italics"/>
                <a:cs typeface="Montserrat Medium Italics"/>
                <a:sym typeface="Montserrat Medium Italics"/>
              </a:rPr>
              <a:t>vs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  <a:ea typeface="Montserrat Medium Italics"/>
                <a:cs typeface="Montserrat Medium Italics"/>
                <a:sym typeface="Montserrat Medium Italics"/>
              </a:rPr>
              <a:t> ИИ-ассистент (</a:t>
            </a:r>
            <a:r>
              <a:rPr lang="ru-RU" sz="2400" dirty="0" err="1">
                <a:solidFill>
                  <a:schemeClr val="bg1"/>
                </a:solidFill>
                <a:latin typeface="Montserrat ExtraBold" panose="00000900000000000000" pitchFamily="2" charset="-52"/>
                <a:ea typeface="Montserrat Medium Italics"/>
                <a:cs typeface="Montserrat Medium Italics"/>
                <a:sym typeface="Montserrat Medium Italics"/>
              </a:rPr>
              <a:t>ChatGPT</a:t>
            </a:r>
            <a:r>
              <a:rPr lang="ru-RU" sz="2400" dirty="0">
                <a:solidFill>
                  <a:schemeClr val="bg1"/>
                </a:solidFill>
                <a:latin typeface="Montserrat ExtraBold" panose="00000900000000000000" pitchFamily="2" charset="-52"/>
                <a:ea typeface="Montserrat Medium Italics"/>
                <a:cs typeface="Montserrat Medium Italics"/>
                <a:sym typeface="Montserrat Medium Italics"/>
              </a:rPr>
              <a:t> или другой) в изучении дисциплины  «Цифровая экономика»</a:t>
            </a:r>
            <a:endParaRPr lang="en-US" sz="2400" dirty="0">
              <a:solidFill>
                <a:schemeClr val="bg1"/>
              </a:solidFill>
              <a:latin typeface="Montserrat ExtraBold" panose="00000900000000000000" pitchFamily="2" charset="-52"/>
              <a:ea typeface="Montserrat Medium Italics"/>
              <a:cs typeface="Montserrat Medium Italics"/>
              <a:sym typeface="Montserrat Medium Itali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7765" r="311" b="7765"/>
          <a:stretch/>
        </p:blipFill>
        <p:spPr>
          <a:xfrm>
            <a:off x="-25400" y="0"/>
            <a:ext cx="12217400" cy="6858000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112426" y="642540"/>
            <a:ext cx="4744280" cy="36933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chemeClr val="bg1"/>
                </a:solidFill>
                <a:latin typeface="Montserrat ExtraBold" pitchFamily="2" charset="-52"/>
              </a:rPr>
              <a:t>Анализ проблемного поля</a:t>
            </a:r>
          </a:p>
        </p:txBody>
      </p:sp>
      <p:sp>
        <p:nvSpPr>
          <p:cNvPr id="13" name="Блок-схема: задержка 12"/>
          <p:cNvSpPr/>
          <p:nvPr/>
        </p:nvSpPr>
        <p:spPr>
          <a:xfrm rot="5400000">
            <a:off x="7086600" y="685800"/>
            <a:ext cx="6705600" cy="6705600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89600" y="-975922"/>
            <a:ext cx="3184800" cy="6766375"/>
          </a:xfrm>
          <a:prstGeom prst="roundRect">
            <a:avLst>
              <a:gd name="adj" fmla="val 50000"/>
            </a:avLst>
          </a:prstGeom>
          <a:solidFill>
            <a:srgbClr val="008C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865895" y="-230117"/>
            <a:ext cx="2362200" cy="5181600"/>
          </a:xfrm>
          <a:prstGeom prst="roundRect">
            <a:avLst>
              <a:gd name="adj" fmla="val 50000"/>
            </a:avLst>
          </a:prstGeom>
          <a:solidFill>
            <a:srgbClr val="F94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457200" y="2110905"/>
            <a:ext cx="6400800" cy="36009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«Галлюцинации» и неуверенность. Одна из самых ярких проблем — когда ИИ уверенно выдаёт неверную информацию. Нейросеть не «понимает» смысл в человеческом смысле: она ищет статистические закономерности в данных, на которых обучалась. 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ru-RU" sz="18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Парадокс доверия: Из-за впечатляющего внешнего вида (модель «говорит как человек», выдаёт креативные тексты) у людей возникает избыточное, безграничное доверие. Они могут не замечать границ возможностей ИИ, что ведёт к серьёзным ошибкам.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10109200" y="6246204"/>
            <a:ext cx="1422400" cy="243417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2</a:t>
            </a:fld>
            <a:endParaRPr lang="en-US" sz="1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7765" r="311" b="7765"/>
          <a:stretch/>
        </p:blipFill>
        <p:spPr>
          <a:xfrm>
            <a:off x="-25400" y="0"/>
            <a:ext cx="12217400" cy="6858000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376947" y="293663"/>
            <a:ext cx="4744280" cy="36933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bg1"/>
                </a:solidFill>
                <a:latin typeface="Montserrat ExtraBold" pitchFamily="2" charset="-52"/>
              </a:rPr>
              <a:t>Концептуализация</a:t>
            </a:r>
          </a:p>
        </p:txBody>
      </p:sp>
      <p:sp>
        <p:nvSpPr>
          <p:cNvPr id="18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10109200" y="6246204"/>
            <a:ext cx="1422400" cy="243417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bg1"/>
                </a:solidFill>
              </a:rPr>
              <a:pPr/>
              <a:t>3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23" name="Подзаголовок 2"/>
          <p:cNvSpPr txBox="1">
            <a:spLocks/>
          </p:cNvSpPr>
          <p:nvPr/>
        </p:nvSpPr>
        <p:spPr>
          <a:xfrm>
            <a:off x="320087" y="2028616"/>
            <a:ext cx="6857999" cy="36009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buSzPct val="130000"/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ДОВЕРИТЕЛЬНОЕ ОТНОШЕНИЕ К ИИ.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SzPct val="130000"/>
            </a:pPr>
            <a:endParaRPr lang="ru-RU" sz="18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buSzPct val="130000"/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Авторы: В. А. Сычев, А. А. Дашков, Ф. М. </a:t>
            </a:r>
            <a:r>
              <a:rPr lang="ru-RU" sz="1800" dirty="0" err="1">
                <a:solidFill>
                  <a:schemeClr val="bg1"/>
                </a:solidFill>
                <a:latin typeface="Montserrat" panose="00000500000000000000" pitchFamily="2" charset="-52"/>
              </a:rPr>
              <a:t>Гликсон</a:t>
            </a: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.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SzPct val="130000"/>
            </a:pPr>
            <a:endParaRPr lang="ru-RU" sz="18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buSzPct val="130000"/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Центральная идея — доверие к ИИ как способность субъекта эффективно и осознанно использовать ИИ-партнёра при одновременном критическом контроле и ответственности: «суть доверительного отношения к ИИ заключается в соответствии между готовностью полагаться на ИИ и умением регулировать эту опору».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SzPct val="130000"/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Когда пользователь слепо принимает рекомендации ИИ без проверки, он не формирует доверие, а становится объектом технологических воздействий</a:t>
            </a:r>
            <a:endParaRPr lang="ru-RU" sz="1800" dirty="0">
              <a:solidFill>
                <a:schemeClr val="bg1"/>
              </a:solidFill>
              <a:latin typeface="Montserrat" panose="000005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D5195B-B6FF-47C2-9A94-1D657EF383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713" y="1258401"/>
            <a:ext cx="4648200" cy="4648200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4103980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7765" r="311" b="7765"/>
          <a:stretch/>
        </p:blipFill>
        <p:spPr>
          <a:xfrm>
            <a:off x="-25400" y="0"/>
            <a:ext cx="12217400" cy="6858000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112426" y="642540"/>
            <a:ext cx="4744280" cy="36933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chemeClr val="bg1"/>
                </a:solidFill>
                <a:latin typeface="Montserrat ExtraBold" pitchFamily="2" charset="-52"/>
              </a:rPr>
              <a:t>Исследовательский вопрос</a:t>
            </a: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1082431" y="1666138"/>
            <a:ext cx="521584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1. Фокус на «калибровке доверия»</a:t>
            </a:r>
            <a:endParaRPr lang="ru-RU" sz="1800" dirty="0">
              <a:solidFill>
                <a:schemeClr val="bg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10109200" y="6246204"/>
            <a:ext cx="1422400" cy="243417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bg1"/>
                </a:solidFill>
              </a:rPr>
              <a:pPr/>
              <a:t>4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1082431" y="2016347"/>
            <a:ext cx="5851769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Как взаимодействие с </a:t>
            </a:r>
            <a:r>
              <a:rPr lang="ru-RU" sz="1600" dirty="0" err="1">
                <a:solidFill>
                  <a:schemeClr val="bg1"/>
                </a:solidFill>
                <a:latin typeface="Montserrat" panose="00000500000000000000" pitchFamily="2" charset="-52"/>
              </a:rPr>
              <a:t>ChatGPT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(в сравнении с преподавателем) влияет на калибровку доверия студентов к собственным знаниям и к внешним источникам — и связано ли это с глубиной понимания, а не только с успешностью выполнения сиюминутных задач?</a:t>
            </a: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Подзаголовок 2"/>
          <p:cNvSpPr txBox="1">
            <a:spLocks/>
          </p:cNvSpPr>
          <p:nvPr/>
        </p:nvSpPr>
        <p:spPr>
          <a:xfrm>
            <a:off x="1082431" y="3820984"/>
            <a:ext cx="415979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2. Фокус на присвоении знаний</a:t>
            </a:r>
            <a:endParaRPr lang="ru-RU" sz="1800" dirty="0">
              <a:solidFill>
                <a:schemeClr val="bg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Подзаголовок 2"/>
          <p:cNvSpPr txBox="1">
            <a:spLocks/>
          </p:cNvSpPr>
          <p:nvPr/>
        </p:nvSpPr>
        <p:spPr>
          <a:xfrm>
            <a:off x="1082431" y="4254811"/>
            <a:ext cx="5699369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Как формат учебной поддержки (преподаватель-человек </a:t>
            </a:r>
            <a:r>
              <a:rPr lang="ru-RU" sz="1600" dirty="0" err="1">
                <a:solidFill>
                  <a:schemeClr val="bg1"/>
                </a:solidFill>
                <a:latin typeface="Montserrat" panose="00000500000000000000" pitchFamily="2" charset="-52"/>
              </a:rPr>
              <a:t>vs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 ИИ-ассистент </a:t>
            </a:r>
            <a:r>
              <a:rPr lang="ru-RU" sz="1600" dirty="0" err="1">
                <a:solidFill>
                  <a:schemeClr val="bg1"/>
                </a:solidFill>
                <a:latin typeface="Montserrat" panose="00000500000000000000" pitchFamily="2" charset="-52"/>
              </a:rPr>
              <a:t>ChatGPT</a:t>
            </a: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) влияет на переход знаний из состояния «инструментального решения текущих задач» в состояние «системного присвоения и долгосрочного удержания в памяти» у студентов?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1CDC5E-A7D3-42E5-9343-3DB5B01B25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438" y="1410977"/>
            <a:ext cx="4321162" cy="4321162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309511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7765" r="311" b="7765"/>
          <a:stretch/>
        </p:blipFill>
        <p:spPr>
          <a:xfrm>
            <a:off x="-25400" y="0"/>
            <a:ext cx="12217400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 rot="5400000" flipV="1">
            <a:off x="5715000" y="381000"/>
            <a:ext cx="6858000" cy="609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112426" y="642540"/>
            <a:ext cx="4744280" cy="36933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bg1"/>
                </a:solidFill>
                <a:latin typeface="Montserrat ExtraBold" pitchFamily="2" charset="-52"/>
              </a:rPr>
              <a:t>Цель эксперимента</a:t>
            </a:r>
          </a:p>
        </p:txBody>
      </p:sp>
      <p:sp>
        <p:nvSpPr>
          <p:cNvPr id="18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10109200" y="6246204"/>
            <a:ext cx="1422400" cy="243417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bg1"/>
                </a:solidFill>
              </a:rPr>
              <a:pPr/>
              <a:t>5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112426" y="1490007"/>
            <a:ext cx="4526376" cy="30469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Сравнить влияние двух форматов учебной поддержки (преподаватель и </a:t>
            </a:r>
            <a:r>
              <a:rPr lang="ru-RU" sz="1800" dirty="0" err="1">
                <a:solidFill>
                  <a:schemeClr val="bg1"/>
                </a:solidFill>
                <a:latin typeface="Montserrat" panose="00000500000000000000" pitchFamily="2" charset="-52"/>
              </a:rPr>
              <a:t>ChatGPT</a:t>
            </a: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) на: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 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1.     Успеваемость (знание предмета),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2.     Глубину понимания сложных концепций.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3.     Удовлетворённость процессом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4.     Развитие критического мышления и навыков самостоятельной работы.</a:t>
            </a:r>
            <a:endParaRPr lang="ru-RU" sz="1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9FBED59-A9F6-439D-AA42-9AEF1396BF98}"/>
              </a:ext>
            </a:extLst>
          </p:cNvPr>
          <p:cNvSpPr txBox="1">
            <a:spLocks/>
          </p:cNvSpPr>
          <p:nvPr/>
        </p:nvSpPr>
        <p:spPr>
          <a:xfrm>
            <a:off x="6771860" y="599476"/>
            <a:ext cx="4744280" cy="36933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latin typeface="Montserrat" panose="00000500000000000000" pitchFamily="2" charset="-52"/>
              </a:rPr>
              <a:t>Гипотезы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0F7D5E58-F0AF-4CE6-B958-8D0262B033D5}"/>
              </a:ext>
            </a:extLst>
          </p:cNvPr>
          <p:cNvSpPr txBox="1">
            <a:spLocks/>
          </p:cNvSpPr>
          <p:nvPr/>
        </p:nvSpPr>
        <p:spPr>
          <a:xfrm>
            <a:off x="7005224" y="1490007"/>
            <a:ext cx="4526376" cy="3877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Montserrat" panose="00000500000000000000" pitchFamily="2" charset="-52"/>
              </a:rPr>
              <a:t>·        Студенты, использующие </a:t>
            </a:r>
            <a:r>
              <a:rPr lang="ru-RU" sz="1800" dirty="0" err="1">
                <a:latin typeface="Montserrat" panose="00000500000000000000" pitchFamily="2" charset="-52"/>
              </a:rPr>
              <a:t>ChatGPT</a:t>
            </a:r>
            <a:r>
              <a:rPr lang="ru-RU" sz="1800" dirty="0">
                <a:latin typeface="Montserrat" panose="00000500000000000000" pitchFamily="2" charset="-52"/>
              </a:rPr>
              <a:t>, быстрее справляются с рутинными заданиями, но хуже понимают причинно-следственные связи. 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Montserrat" panose="00000500000000000000" pitchFamily="2" charset="-52"/>
              </a:rPr>
              <a:t>·        Группа с преподавателем показывает более высокие результаты в заданиях, требующих креативности и междисциплинарного переноса. 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Montserrat" panose="00000500000000000000" pitchFamily="2" charset="-52"/>
              </a:rPr>
              <a:t>·        Удовлетворённость и доверие к источнику знаний будут выше у преподавателя, но студенты оценят доступность </a:t>
            </a:r>
            <a:r>
              <a:rPr lang="ru-RU" sz="1800" dirty="0" err="1">
                <a:latin typeface="Montserrat" panose="00000500000000000000" pitchFamily="2" charset="-52"/>
              </a:rPr>
              <a:t>ChatGPT</a:t>
            </a:r>
            <a:r>
              <a:rPr lang="ru-RU" sz="1800" dirty="0">
                <a:latin typeface="Montserrat" panose="00000500000000000000" pitchFamily="2" charset="-52"/>
              </a:rPr>
              <a:t> 24/7.</a:t>
            </a:r>
            <a:endParaRPr lang="ru-RU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610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7765" r="311" b="7765"/>
          <a:stretch/>
        </p:blipFill>
        <p:spPr>
          <a:xfrm>
            <a:off x="-25400" y="0"/>
            <a:ext cx="12217400" cy="6858000"/>
          </a:xfrm>
          <a:prstGeom prst="rect">
            <a:avLst/>
          </a:prstGeom>
        </p:spPr>
      </p:pic>
      <p:sp>
        <p:nvSpPr>
          <p:cNvPr id="16" name="Подзаголовок 2"/>
          <p:cNvSpPr txBox="1">
            <a:spLocks/>
          </p:cNvSpPr>
          <p:nvPr/>
        </p:nvSpPr>
        <p:spPr>
          <a:xfrm>
            <a:off x="867454" y="800928"/>
            <a:ext cx="5215846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Тип ИИ для эксперимента</a:t>
            </a:r>
            <a:endParaRPr lang="ru-RU" sz="2000" dirty="0">
              <a:solidFill>
                <a:schemeClr val="bg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10109200" y="6246204"/>
            <a:ext cx="1422400" cy="243417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bg1"/>
                </a:solidFill>
              </a:rPr>
              <a:pPr/>
              <a:t>6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639055" y="1591977"/>
            <a:ext cx="5851769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800" dirty="0" err="1">
                <a:solidFill>
                  <a:schemeClr val="bg1"/>
                </a:solidFill>
                <a:latin typeface="Montserrat" panose="00000500000000000000" pitchFamily="2" charset="-52"/>
              </a:rPr>
              <a:t>ChatGPT</a:t>
            </a: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 в роли учебного ассистента;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Генеративный ИИ для персонализированной поддержки обучения;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Цифровой тьютор на базе LLM.</a:t>
            </a:r>
            <a:endParaRPr lang="ru-RU" sz="1800" dirty="0">
              <a:solidFill>
                <a:schemeClr val="bg1"/>
              </a:solidFill>
              <a:latin typeface="Montserrat" panose="000005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Подзаголовок 2"/>
          <p:cNvSpPr txBox="1">
            <a:spLocks/>
          </p:cNvSpPr>
          <p:nvPr/>
        </p:nvSpPr>
        <p:spPr>
          <a:xfrm>
            <a:off x="636003" y="3286168"/>
            <a:ext cx="6166107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Роль студента в эксперименте заключается в том, что он выступает субъектом учебной деятельности, осваивающим содержание дисциплины «Цифровая экономика» в условиях взаимодействия с различными формами учебной поддержки. Студент выполняет задания, анализирует полученную информацию, сопоставляет ответы преподавателя и ИИ-ассистента, а также демонстрирует уровень усвоения знаний, глубину понимания материала и степень сформированности критического мышления и самостоятельности.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1835F8-5872-4352-90FF-040DC0406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512" y="1396462"/>
            <a:ext cx="4267200" cy="4267200"/>
          </a:xfrm>
          <a:prstGeom prst="rect">
            <a:avLst/>
          </a:prstGeom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363879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7765" r="311" b="7765"/>
          <a:stretch/>
        </p:blipFill>
        <p:spPr>
          <a:xfrm>
            <a:off x="-17096" y="0"/>
            <a:ext cx="12217400" cy="6858000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5298213" y="1199393"/>
            <a:ext cx="4744280" cy="36933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chemeClr val="bg1"/>
                </a:solidFill>
                <a:latin typeface="Montserrat ExtraBold" pitchFamily="2" charset="-52"/>
              </a:rPr>
              <a:t>РОЛИ ИИ</a:t>
            </a:r>
          </a:p>
        </p:txBody>
      </p:sp>
      <p:sp>
        <p:nvSpPr>
          <p:cNvPr id="18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10109200" y="6246204"/>
            <a:ext cx="1422400" cy="243417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bg1"/>
                </a:solidFill>
              </a:rPr>
              <a:pPr/>
              <a:t>7</a:t>
            </a:fld>
            <a:endParaRPr lang="en-US" sz="1000">
              <a:solidFill>
                <a:schemeClr val="bg1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366950" y="2276787"/>
            <a:ext cx="3614654" cy="432000"/>
            <a:chOff x="4366950" y="2276787"/>
            <a:chExt cx="3614654" cy="43200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4381604" y="2276787"/>
              <a:ext cx="3600000" cy="432000"/>
              <a:chOff x="4387502" y="2354273"/>
              <a:chExt cx="3600000" cy="43200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4387502" y="2354273"/>
                <a:ext cx="3420000" cy="43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" name="Равнобедренный треугольник 2"/>
              <p:cNvSpPr/>
              <p:nvPr/>
            </p:nvSpPr>
            <p:spPr>
              <a:xfrm rot="5400000">
                <a:off x="7681502" y="2480273"/>
                <a:ext cx="432000" cy="18000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9" name="Подзаголовок 2"/>
            <p:cNvSpPr txBox="1">
              <a:spLocks/>
            </p:cNvSpPr>
            <p:nvPr/>
          </p:nvSpPr>
          <p:spPr>
            <a:xfrm>
              <a:off x="4366950" y="2389882"/>
              <a:ext cx="3434654" cy="21544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1400" dirty="0">
                  <a:solidFill>
                    <a:srgbClr val="0064BE"/>
                  </a:solidFill>
                  <a:latin typeface="Montserrat ExtraBold" panose="00000900000000000000" pitchFamily="2" charset="-52"/>
                </a:rPr>
                <a:t>Учебный ассистент</a:t>
              </a:r>
              <a:endParaRPr lang="ru-RU" sz="1400" dirty="0">
                <a:solidFill>
                  <a:srgbClr val="0064BE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214833" y="2904758"/>
            <a:ext cx="3595563" cy="460127"/>
            <a:chOff x="4214833" y="2761165"/>
            <a:chExt cx="3595563" cy="460127"/>
          </a:xfrm>
        </p:grpSpPr>
        <p:grpSp>
          <p:nvGrpSpPr>
            <p:cNvPr id="23" name="Группа 22"/>
            <p:cNvGrpSpPr/>
            <p:nvPr/>
          </p:nvGrpSpPr>
          <p:grpSpPr>
            <a:xfrm flipH="1">
              <a:off x="4214833" y="2761165"/>
              <a:ext cx="3595563" cy="433729"/>
              <a:chOff x="4387502" y="2352544"/>
              <a:chExt cx="3595563" cy="433729"/>
            </a:xfrm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4387502" y="2354273"/>
                <a:ext cx="3420000" cy="43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Равнобедренный треугольник 24"/>
              <p:cNvSpPr/>
              <p:nvPr/>
            </p:nvSpPr>
            <p:spPr>
              <a:xfrm rot="5400000">
                <a:off x="7677065" y="2478544"/>
                <a:ext cx="432000" cy="18000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0" name="Подзаголовок 2"/>
            <p:cNvSpPr txBox="1">
              <a:spLocks/>
            </p:cNvSpPr>
            <p:nvPr/>
          </p:nvSpPr>
          <p:spPr>
            <a:xfrm>
              <a:off x="4366950" y="2790405"/>
              <a:ext cx="3434654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1400" dirty="0">
                  <a:solidFill>
                    <a:srgbClr val="0064BE"/>
                  </a:solidFill>
                  <a:latin typeface="Montserrat ExtraBold" panose="00000900000000000000" pitchFamily="2" charset="-52"/>
                </a:rPr>
                <a:t>Инструмент оперативной поддержки</a:t>
              </a:r>
              <a:endParaRPr lang="ru-RU" sz="1400" dirty="0">
                <a:solidFill>
                  <a:srgbClr val="0064BE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4332836" y="3527242"/>
            <a:ext cx="3648768" cy="470470"/>
            <a:chOff x="4332836" y="3249001"/>
            <a:chExt cx="3648768" cy="470470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4381604" y="3249001"/>
              <a:ext cx="3600000" cy="432000"/>
              <a:chOff x="4387502" y="2354273"/>
              <a:chExt cx="3600000" cy="432000"/>
            </a:xfrm>
          </p:grpSpPr>
          <p:sp>
            <p:nvSpPr>
              <p:cNvPr id="27" name="Прямоугольник 26"/>
              <p:cNvSpPr/>
              <p:nvPr/>
            </p:nvSpPr>
            <p:spPr>
              <a:xfrm>
                <a:off x="4387502" y="2354273"/>
                <a:ext cx="3420000" cy="43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Равнобедренный треугольник 27"/>
              <p:cNvSpPr/>
              <p:nvPr/>
            </p:nvSpPr>
            <p:spPr>
              <a:xfrm rot="5400000">
                <a:off x="7681502" y="2480273"/>
                <a:ext cx="432000" cy="18000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1" name="Подзаголовок 2"/>
            <p:cNvSpPr txBox="1">
              <a:spLocks/>
            </p:cNvSpPr>
            <p:nvPr/>
          </p:nvSpPr>
          <p:spPr>
            <a:xfrm>
              <a:off x="4332836" y="3288584"/>
              <a:ext cx="3434654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ru-RU" sz="1400" dirty="0">
                  <a:solidFill>
                    <a:srgbClr val="0064BE"/>
                  </a:solidFill>
                  <a:latin typeface="Montserrat ExtraBold" panose="00000900000000000000" pitchFamily="2" charset="-52"/>
                </a:rPr>
                <a:t>Стимулятор самостоятельной работы</a:t>
              </a:r>
              <a:endParaRPr lang="ru-RU" sz="1400" dirty="0">
                <a:solidFill>
                  <a:srgbClr val="0064BE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4" name="Подзаголовок 2"/>
          <p:cNvSpPr txBox="1">
            <a:spLocks/>
          </p:cNvSpPr>
          <p:nvPr/>
        </p:nvSpPr>
        <p:spPr>
          <a:xfrm>
            <a:off x="8198267" y="1931768"/>
            <a:ext cx="3434654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Обеспечивающего оперативную помощь студенту, ускорение выполнения заданий и поддержку процесса понимания материала</a:t>
            </a:r>
            <a:endParaRPr lang="ru-RU" sz="1400" dirty="0">
              <a:solidFill>
                <a:schemeClr val="bg1"/>
              </a:solidFill>
              <a:latin typeface="Montserrat" panose="000005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Подзаголовок 2"/>
          <p:cNvSpPr txBox="1">
            <a:spLocks/>
          </p:cNvSpPr>
          <p:nvPr/>
        </p:nvSpPr>
        <p:spPr>
          <a:xfrm>
            <a:off x="8046779" y="3527242"/>
            <a:ext cx="3434654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Побуждает студента искать ответы, проверять информацию и думать критически.</a:t>
            </a:r>
            <a:endParaRPr lang="ru-RU" sz="1400" dirty="0">
              <a:solidFill>
                <a:schemeClr val="bg1"/>
              </a:solidFill>
              <a:latin typeface="Montserrat" panose="000005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Подзаголовок 2"/>
          <p:cNvSpPr txBox="1">
            <a:spLocks/>
          </p:cNvSpPr>
          <p:nvPr/>
        </p:nvSpPr>
        <p:spPr>
          <a:xfrm>
            <a:off x="651780" y="2860568"/>
            <a:ext cx="3434654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Помогает быстро получать ответы и работать без ожидания преподавателя.</a:t>
            </a:r>
            <a:endParaRPr lang="ru-RU" sz="1400" dirty="0">
              <a:solidFill>
                <a:schemeClr val="bg1"/>
              </a:solidFill>
              <a:latin typeface="Montserrat" panose="000005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D1036F-C12F-49D6-A295-60D77D6A4A9E}"/>
              </a:ext>
            </a:extLst>
          </p:cNvPr>
          <p:cNvSpPr txBox="1"/>
          <p:nvPr/>
        </p:nvSpPr>
        <p:spPr>
          <a:xfrm>
            <a:off x="956896" y="4919961"/>
            <a:ext cx="10287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tserrat" panose="00000500000000000000" pitchFamily="2" charset="-52"/>
              </a:rPr>
              <a:t>В эксперименте участвуют следующие роли: преподаватель, ИИ-ассистент, студент, экспериментатор и оценщик результатов. Каждая роль выполняет свою функцию в организации, сопровождении и анализе учебного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2140666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7765" r="311" b="7765"/>
          <a:stretch/>
        </p:blipFill>
        <p:spPr>
          <a:xfrm>
            <a:off x="-25400" y="0"/>
            <a:ext cx="12217400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 rot="5400000" flipV="1">
            <a:off x="5715000" y="381000"/>
            <a:ext cx="6858000" cy="609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Замеряемые показатели</a:t>
            </a:r>
          </a:p>
          <a:p>
            <a:pPr algn="ctr"/>
            <a:r>
              <a:rPr lang="ru-RU" dirty="0"/>
              <a:t>Успеваемость – тесты (факты + кейсы).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Глубина понимания – число логических связей в открытых ответах (экспертная оценка).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Удовлетворённость/доверие – анонимные опросы (USEQ, отдельные шкалы по компетентности, доброжелательности, честности).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Критическое мышление – обоснование отказов от ИИ, аргументация в эссе.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Время – студенты (на задание) и преподаватель (на проверку).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Архитектурные данные – количество версий, запросов, отказов – для описания повторяемого паттерна.</a:t>
            </a:r>
          </a:p>
        </p:txBody>
      </p:sp>
      <p:sp>
        <p:nvSpPr>
          <p:cNvPr id="18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10109200" y="6246204"/>
            <a:ext cx="1422400" cy="243417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bg1"/>
                </a:solidFill>
              </a:rPr>
              <a:pPr/>
              <a:t>8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066800" y="1219200"/>
            <a:ext cx="4069174" cy="4431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Дизайн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Перекрёстный: 30 студентов делятся на две равные группы (А и Б).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2. Семестр → 2 фазы по 6 недель (между ними смена форматов + 1 неделя адаптации).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</a:rPr>
              <a:t>3. Каждый студент попробует оба формата: сначала с преподавателем / потом с ИИ (или наоборот).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bg1"/>
              </a:solidFill>
              <a:latin typeface="Montserrat" panose="000005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9FBED59-A9F6-439D-AA42-9AEF1396BF98}"/>
              </a:ext>
            </a:extLst>
          </p:cNvPr>
          <p:cNvSpPr txBox="1">
            <a:spLocks/>
          </p:cNvSpPr>
          <p:nvPr/>
        </p:nvSpPr>
        <p:spPr>
          <a:xfrm>
            <a:off x="6771860" y="199801"/>
            <a:ext cx="4744280" cy="36933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latin typeface="Montserrat" panose="00000500000000000000" pitchFamily="2" charset="-52"/>
              </a:rPr>
              <a:t>Основные процедуры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0F7D5E58-F0AF-4CE6-B958-8D0262B033D5}"/>
              </a:ext>
            </a:extLst>
          </p:cNvPr>
          <p:cNvSpPr txBox="1">
            <a:spLocks/>
          </p:cNvSpPr>
          <p:nvPr/>
        </p:nvSpPr>
        <p:spPr>
          <a:xfrm>
            <a:off x="7086600" y="1490007"/>
            <a:ext cx="4526376" cy="3877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Montserrat" panose="00000500000000000000" pitchFamily="2" charset="-52"/>
              </a:rPr>
              <a:t>Группа А – работает с преподавателем (лекции, разборы, проверка работ).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dirty="0">
              <a:latin typeface="Montserrat" panose="00000500000000000000" pitchFamily="2" charset="-52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Montserrat" panose="00000500000000000000" pitchFamily="2" charset="-52"/>
              </a:rPr>
              <a:t>Группа Б – работает с </a:t>
            </a:r>
            <a:r>
              <a:rPr lang="ru-RU" sz="1800" dirty="0" err="1">
                <a:latin typeface="Montserrat" panose="00000500000000000000" pitchFamily="2" charset="-52"/>
              </a:rPr>
              <a:t>ChatGPT</a:t>
            </a:r>
            <a:r>
              <a:rPr lang="ru-RU" sz="1800" dirty="0">
                <a:latin typeface="Montserrat" panose="00000500000000000000" pitchFamily="2" charset="-52"/>
              </a:rPr>
              <a:t> (или другой ИИ):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800" dirty="0">
              <a:latin typeface="Montserrat" panose="00000500000000000000" pitchFamily="2" charset="-52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Montserrat" panose="00000500000000000000" pitchFamily="2" charset="-52"/>
              </a:rPr>
              <a:t>готовит версию → запрос на проверку → получает обратную связь → принимает (исправляет) или отклоняет (с записью причины) → создаёт новую версию → после 3 итераций сдаёт финальную версию преподавателю.</a:t>
            </a:r>
            <a:endParaRPr lang="ru-RU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57A62F2C-12BC-4675-916A-C5820EE4ED90}"/>
              </a:ext>
            </a:extLst>
          </p:cNvPr>
          <p:cNvSpPr txBox="1">
            <a:spLocks/>
          </p:cNvSpPr>
          <p:nvPr/>
        </p:nvSpPr>
        <p:spPr>
          <a:xfrm>
            <a:off x="336814" y="117157"/>
            <a:ext cx="6435046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32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Дизайн эксперимента</a:t>
            </a:r>
            <a:endParaRPr lang="ru-RU" sz="3200" dirty="0">
              <a:solidFill>
                <a:schemeClr val="bg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596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7765" r="311" b="7765"/>
          <a:stretch/>
        </p:blipFill>
        <p:spPr>
          <a:xfrm>
            <a:off x="-25400" y="0"/>
            <a:ext cx="12217400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 rot="5400000" flipV="1">
            <a:off x="-393700" y="368300"/>
            <a:ext cx="685800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52400" y="642540"/>
            <a:ext cx="5704306" cy="36933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rgbClr val="0064BE"/>
                </a:solidFill>
                <a:latin typeface="Montserrat ExtraBold" pitchFamily="2" charset="-52"/>
              </a:rPr>
              <a:t>Ожидаемые результаты</a:t>
            </a:r>
          </a:p>
        </p:txBody>
      </p:sp>
      <p:sp>
        <p:nvSpPr>
          <p:cNvPr id="18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10109200" y="6246204"/>
            <a:ext cx="1422400" cy="243417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bg1"/>
                </a:solidFill>
              </a:rPr>
              <a:pPr/>
              <a:t>9</a:t>
            </a:fld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7064102" y="983362"/>
            <a:ext cx="3680098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1. УСПЕВАЕМОСТЬ И ГЛУБИНА ПОНИМАНИЯ</a:t>
            </a:r>
            <a:endParaRPr lang="ru-RU" sz="1800" dirty="0">
              <a:solidFill>
                <a:schemeClr val="bg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307D594-2442-4496-8231-F920F7D8468B}"/>
              </a:ext>
            </a:extLst>
          </p:cNvPr>
          <p:cNvSpPr txBox="1">
            <a:spLocks/>
          </p:cNvSpPr>
          <p:nvPr/>
        </p:nvSpPr>
        <p:spPr>
          <a:xfrm>
            <a:off x="7064102" y="2194138"/>
            <a:ext cx="3680098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2. УДОВЛЕТВОРЁННОСТЬ И ДОВЕРИЕ</a:t>
            </a:r>
            <a:endParaRPr lang="ru-RU" sz="1800" dirty="0">
              <a:solidFill>
                <a:schemeClr val="bg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C010D6BD-290A-4F85-AE72-671EB71A685C}"/>
              </a:ext>
            </a:extLst>
          </p:cNvPr>
          <p:cNvSpPr txBox="1">
            <a:spLocks/>
          </p:cNvSpPr>
          <p:nvPr/>
        </p:nvSpPr>
        <p:spPr>
          <a:xfrm>
            <a:off x="7060473" y="3060785"/>
            <a:ext cx="3680098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3. КРИТИЧЕСКОЕ МЫШЛЕНИЕ И САМОСТОЯТЕЛЬНОСТЬ</a:t>
            </a:r>
            <a:endParaRPr lang="ru-RU" sz="1800" dirty="0">
              <a:solidFill>
                <a:schemeClr val="bg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4A5894-3604-4128-A986-2F28541230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067487"/>
            <a:ext cx="3734898" cy="3734898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E01E30ED-3675-4523-A314-87EEBF3011EF}"/>
              </a:ext>
            </a:extLst>
          </p:cNvPr>
          <p:cNvSpPr txBox="1">
            <a:spLocks/>
          </p:cNvSpPr>
          <p:nvPr/>
        </p:nvSpPr>
        <p:spPr>
          <a:xfrm>
            <a:off x="7064102" y="4428217"/>
            <a:ext cx="3680098" cy="20621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4. АРХИТЕКТУРНЫЕ РЕЗУЛЬТАТЫ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400" b="1" i="0" dirty="0">
              <a:solidFill>
                <a:schemeClr val="bg1"/>
              </a:solidFill>
              <a:effectLst/>
              <a:latin typeface="Montserrat" panose="00000500000000000000" pitchFamily="2" charset="-52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400" b="1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чёткий пошаговый протокол взаимодействия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Montserrat" panose="00000500000000000000" pitchFamily="2" charset="-52"/>
              </a:rPr>
              <a:t>: «студент → запрос к ИИ → проверка → фиксация принятых/отклонённых рекомендаций → создание новой версии → финальная сдача преподавателю».</a:t>
            </a:r>
            <a:endParaRPr lang="ru-RU" sz="1800" dirty="0">
              <a:solidFill>
                <a:schemeClr val="bg1"/>
              </a:solidFill>
              <a:latin typeface="Montserrat" panose="000005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249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11136625" y="6249601"/>
            <a:ext cx="362271" cy="153888"/>
          </a:xfrm>
        </p:spPr>
        <p:txBody>
          <a:bodyPr wrap="square" lIns="0" tIns="0" rIns="0" bIns="0" anchor="t">
            <a:spAutoFit/>
          </a:bodyPr>
          <a:lstStyle/>
          <a:p>
            <a:fld id="{A9FAC578-A75C-41F3-9829-00AE8EC2AFD1}" type="slidenum">
              <a:rPr lang="ru-RU" sz="100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fld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145674" y="2362200"/>
            <a:ext cx="5816599" cy="110799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Montserrat ExtraBold" pitchFamily="2" charset="-52"/>
                <a:ea typeface="+mj-ea"/>
                <a:cs typeface="+mj-cs"/>
              </a:defRPr>
            </a:lvl1pPr>
          </a:lstStyle>
          <a:p>
            <a:r>
              <a:rPr lang="ru-RU" sz="3600" dirty="0">
                <a:sym typeface="Montserrat Heavy"/>
              </a:rPr>
              <a:t>СПАСИБО </a:t>
            </a:r>
          </a:p>
          <a:p>
            <a:r>
              <a:rPr lang="ru-RU" sz="3600" dirty="0">
                <a:sym typeface="Montserrat Heavy"/>
              </a:rPr>
              <a:t>ЗА ВНИМАНИЕ!</a:t>
            </a:r>
            <a:endParaRPr lang="en-US" sz="3600" dirty="0">
              <a:sym typeface="Montserrat Heavy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1145674" y="4751555"/>
            <a:ext cx="44190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800" dirty="0" err="1">
                <a:solidFill>
                  <a:schemeClr val="bg1"/>
                </a:solidFill>
                <a:latin typeface="Montserrat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Зюбан</a:t>
            </a:r>
            <a:r>
              <a:rPr lang="ru-RU" sz="1800" dirty="0">
                <a:solidFill>
                  <a:schemeClr val="bg1"/>
                </a:solidFill>
                <a:latin typeface="Montserrat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 Евгений </a:t>
            </a:r>
          </a:p>
        </p:txBody>
      </p:sp>
    </p:spTree>
    <p:extLst>
      <p:ext uri="{BB962C8B-B14F-4D97-AF65-F5344CB8AC3E}">
        <p14:creationId xmlns:p14="http://schemas.microsoft.com/office/powerpoint/2010/main" val="3941991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817</Words>
  <Application>Microsoft Office PowerPoint</Application>
  <PresentationFormat>Широкоэкранный</PresentationFormat>
  <Paragraphs>91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Calibri</vt:lpstr>
      <vt:lpstr>Montserrat ExtraBold</vt:lpstr>
      <vt:lpstr>Open Sans</vt:lpstr>
      <vt:lpstr>Montserrat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</dc:title>
  <dc:creator>Куракова Галина Николаевна</dc:creator>
  <cp:lastModifiedBy>Пользователь</cp:lastModifiedBy>
  <cp:revision>38</cp:revision>
  <dcterms:created xsi:type="dcterms:W3CDTF">2006-08-16T00:00:00Z</dcterms:created>
  <dcterms:modified xsi:type="dcterms:W3CDTF">2026-06-23T14:11:36Z</dcterms:modified>
  <dc:identifier>DAGlPlQR9xQ</dc:identifier>
</cp:coreProperties>
</file>